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Jua" panose="020B0604020202020204" charset="-127"/>
      <p:regular r:id="rId6"/>
    </p:embeddedFont>
    <p:embeddedFont>
      <p:font typeface="Josefin Sans" panose="020B060402020202020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9a5f20f2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9a5f20f2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9a5f20f2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9a5f20f2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9a5f20f2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9a5f20f2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gVbkJJNVFXKlJsmx3fSx7UgZQhOrXohEX-r3mKDM5kk/edit?usp=sharing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cbcarlson1@fcp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kmbrinkman1@fcps.edu" TargetMode="External"/><Relationship Id="rId11" Type="http://schemas.openxmlformats.org/officeDocument/2006/relationships/image" Target="../media/image3.jpg"/><Relationship Id="rId5" Type="http://schemas.openxmlformats.org/officeDocument/2006/relationships/hyperlink" Target="https://fcps.blackboard.com/" TargetMode="External"/><Relationship Id="rId10" Type="http://schemas.openxmlformats.org/officeDocument/2006/relationships/hyperlink" Target="https://docs.google.com/presentation/d/1EOWU0tqN3Xkqu0rmO6BhwFlG8QALxLhMW0BDKBPd1rs/edit?usp=sharing" TargetMode="External"/><Relationship Id="rId4" Type="http://schemas.openxmlformats.org/officeDocument/2006/relationships/hyperlink" Target="https://herndonmslibrary.weebly.com/" TargetMode="External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lassroom.google.com/c/NDM2MTk4MjE2OTNa?cjc=fp34jor" TargetMode="External"/><Relationship Id="rId5" Type="http://schemas.openxmlformats.org/officeDocument/2006/relationships/hyperlink" Target="https://classroom.google.com/c/MTgyMDE1MjgyNzA1?cjc=2usxl4h" TargetMode="External"/><Relationship Id="rId4" Type="http://schemas.openxmlformats.org/officeDocument/2006/relationships/hyperlink" Target="https://docs.google.com/presentation/d/1Avs9-gzU0tYXWkTDTxHVof6whYjeAjwRlWBTqD-xHqY/edit?usp=sha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classroom.google.com/c/NzQwNDE0NDI0ODRa?cjc=5awrsb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lassroom.google.com/c/MjU5ODYzNDM5NTNa?cjc=ktwf3n2" TargetMode="External"/><Relationship Id="rId5" Type="http://schemas.openxmlformats.org/officeDocument/2006/relationships/hyperlink" Target="mailto:cbcarlson1@fcps.edu" TargetMode="External"/><Relationship Id="rId4" Type="http://schemas.openxmlformats.org/officeDocument/2006/relationships/hyperlink" Target="mailto:kmbrinkman1@fcp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body" idx="4294967295"/>
          </p:nvPr>
        </p:nvSpPr>
        <p:spPr>
          <a:xfrm>
            <a:off x="3134375" y="1432075"/>
            <a:ext cx="2718600" cy="8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1.  </a:t>
            </a:r>
            <a:r>
              <a:rPr lang="en" sz="1400" b="1">
                <a:solidFill>
                  <a:srgbClr val="A61C00"/>
                </a:solidFill>
                <a:latin typeface="Josefin Sans"/>
                <a:ea typeface="Josefin Sans"/>
                <a:cs typeface="Josefin Sans"/>
                <a:sym typeface="Josefin Sans"/>
              </a:rPr>
              <a:t>HMS Library Google </a:t>
            </a:r>
            <a:endParaRPr sz="1400" b="1">
              <a:solidFill>
                <a:srgbClr val="A61C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A61C00"/>
                </a:solidFill>
                <a:latin typeface="Josefin Sans"/>
                <a:ea typeface="Josefin Sans"/>
                <a:cs typeface="Josefin Sans"/>
                <a:sym typeface="Josefin Sans"/>
              </a:rPr>
              <a:t>   Classrooms</a:t>
            </a:r>
            <a:endParaRPr sz="1400" b="1">
              <a:solidFill>
                <a:srgbClr val="A61C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  7th Grade</a:t>
            </a:r>
            <a:r>
              <a:rPr lang="en" sz="1400" b="1">
                <a:latin typeface="Josefin Sans"/>
                <a:ea typeface="Josefin Sans"/>
                <a:cs typeface="Josefin Sans"/>
                <a:sym typeface="Josefin Sans"/>
              </a:rPr>
              <a:t> (code: fvllyuq)</a:t>
            </a:r>
            <a:endParaRPr sz="1400" b="1"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Josefin Sans"/>
                <a:ea typeface="Josefin Sans"/>
                <a:cs typeface="Josefin Sans"/>
                <a:sym typeface="Josefin Sans"/>
              </a:rPr>
              <a:t>   </a:t>
            </a:r>
            <a:r>
              <a:rPr lang="en" sz="1400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8th Grade</a:t>
            </a:r>
            <a:r>
              <a:rPr lang="en" sz="1400" b="1">
                <a:latin typeface="Josefin Sans"/>
                <a:ea typeface="Josefin Sans"/>
                <a:cs typeface="Josefin Sans"/>
                <a:sym typeface="Josefin Sans"/>
              </a:rPr>
              <a:t> (code: saff2th)</a:t>
            </a:r>
            <a:endParaRPr sz="1400" b="1">
              <a:solidFill>
                <a:srgbClr val="666666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294967295"/>
          </p:nvPr>
        </p:nvSpPr>
        <p:spPr>
          <a:xfrm>
            <a:off x="3168675" y="2337950"/>
            <a:ext cx="3136800" cy="167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2. </a:t>
            </a:r>
            <a:r>
              <a:rPr lang="en" sz="1400" b="1" u="sng">
                <a:solidFill>
                  <a:srgbClr val="A61C00"/>
                </a:solidFill>
                <a:latin typeface="Josefin Sans"/>
                <a:ea typeface="Josefin Sans"/>
                <a:cs typeface="Josefin Sans"/>
                <a:sym typeface="Josefi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HMS Library Website</a:t>
            </a:r>
            <a:r>
              <a:rPr lang="en" sz="1400">
                <a:solidFill>
                  <a:srgbClr val="98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sz="1400">
              <a:solidFill>
                <a:srgbClr val="98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Josefin Sans"/>
                <a:ea typeface="Josefin Sans"/>
                <a:cs typeface="Josefin Sans"/>
                <a:sym typeface="Josefin Sans"/>
              </a:rPr>
              <a:t> You can also reach this link  </a:t>
            </a:r>
            <a:endParaRPr sz="1400">
              <a:latin typeface="Josefin Sans"/>
              <a:ea typeface="Josefin Sans"/>
              <a:cs typeface="Josefin Sans"/>
              <a:sym typeface="Josefin Sans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Josefin Sans"/>
                <a:ea typeface="Josefin Sans"/>
                <a:cs typeface="Josefin Sans"/>
                <a:sym typeface="Josefin Sans"/>
              </a:rPr>
              <a:t> from the HMS homepage:</a:t>
            </a:r>
            <a:endParaRPr sz="1400"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980000"/>
                </a:solidFill>
                <a:latin typeface="Josefin Sans"/>
                <a:ea typeface="Josefin Sans"/>
                <a:cs typeface="Josefin Sans"/>
                <a:sym typeface="Josefin Sans"/>
              </a:rPr>
              <a:t>   https://herndonms.fcps.edu</a:t>
            </a:r>
            <a:endParaRPr sz="1400"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3. </a:t>
            </a:r>
            <a:r>
              <a:rPr lang="en" sz="14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The HMS Library pages on  </a:t>
            </a:r>
            <a:endParaRPr sz="14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  </a:t>
            </a:r>
            <a:r>
              <a:rPr lang="en" sz="1400" b="1" u="sng">
                <a:solidFill>
                  <a:srgbClr val="A61C00"/>
                </a:solidFill>
                <a:latin typeface="Josefin Sans"/>
                <a:ea typeface="Josefin Sans"/>
                <a:cs typeface="Josefin Sans"/>
                <a:sym typeface="Josefi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Blackboard</a:t>
            </a:r>
            <a:r>
              <a:rPr lang="en" sz="1400" b="1">
                <a:solidFill>
                  <a:srgbClr val="666666"/>
                </a:solidFill>
              </a:rPr>
              <a:t>.</a:t>
            </a:r>
            <a:endParaRPr sz="1400" b="1">
              <a:solidFill>
                <a:srgbClr val="666666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06700" y="1126875"/>
            <a:ext cx="2156100" cy="3232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Josefin Sans"/>
                <a:ea typeface="Josefin Sans"/>
                <a:cs typeface="Josefin Sans"/>
                <a:sym typeface="Josefin Sans"/>
              </a:rPr>
              <a:t>While this year is very different the norm, we are still committed to helping our students develop a love of reading, find great books, and access reliable information for research.</a:t>
            </a:r>
            <a:endParaRPr sz="1800">
              <a:solidFill>
                <a:srgbClr val="CCCCC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457575" y="1999375"/>
            <a:ext cx="2063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Kathy Brinkman: </a:t>
            </a:r>
            <a:r>
              <a:rPr lang="en" u="sng">
                <a:solidFill>
                  <a:srgbClr val="A61C00"/>
                </a:solidFill>
                <a:latin typeface="Josefin Sans"/>
                <a:ea typeface="Josefin Sans"/>
                <a:cs typeface="Josefin Sans"/>
                <a:sym typeface="Josefi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kmbrinkman1@fcps.edu</a:t>
            </a:r>
            <a:endParaRPr>
              <a:solidFill>
                <a:srgbClr val="A61C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6421700" y="4207550"/>
            <a:ext cx="2063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Cindy Carlson: </a:t>
            </a:r>
            <a:r>
              <a:rPr lang="en" u="sng">
                <a:solidFill>
                  <a:srgbClr val="A61C00"/>
                </a:solidFill>
                <a:latin typeface="Josefin Sans"/>
                <a:ea typeface="Josefin Sans"/>
                <a:cs typeface="Josefin Sans"/>
                <a:sym typeface="Josefi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cbcarlson1@fcps.edu</a:t>
            </a:r>
            <a:endParaRPr/>
          </a:p>
        </p:txBody>
      </p:sp>
      <p:pic>
        <p:nvPicPr>
          <p:cNvPr id="60" name="Google Shape;60;p1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l="16005" t="6871" r="9099" b="10735"/>
          <a:stretch/>
        </p:blipFill>
        <p:spPr>
          <a:xfrm>
            <a:off x="7003825" y="3404150"/>
            <a:ext cx="788365" cy="839400"/>
          </a:xfrm>
          <a:prstGeom prst="rect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" name="Google Shape;61;p13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l="37264" t="6175" r="29347" b="13198"/>
          <a:stretch/>
        </p:blipFill>
        <p:spPr>
          <a:xfrm>
            <a:off x="7095250" y="1017250"/>
            <a:ext cx="748998" cy="1017349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>
            <a:spLocks noGrp="1"/>
          </p:cNvSpPr>
          <p:nvPr>
            <p:ph type="body" idx="4294967295"/>
          </p:nvPr>
        </p:nvSpPr>
        <p:spPr>
          <a:xfrm>
            <a:off x="1035775" y="1294925"/>
            <a:ext cx="4363500" cy="106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You can still borrow books! How...?</a:t>
            </a:r>
            <a:endParaRPr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1.</a:t>
            </a:r>
            <a:r>
              <a:rPr lang="en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 </a:t>
            </a:r>
            <a:r>
              <a:rPr lang="en">
                <a:latin typeface="Jua"/>
                <a:ea typeface="Jua"/>
                <a:cs typeface="Jua"/>
                <a:sym typeface="Jua"/>
              </a:rPr>
              <a:t> </a:t>
            </a:r>
            <a:r>
              <a:rPr lang="en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Put the book you want on hold. Click </a:t>
            </a:r>
            <a:r>
              <a:rPr lang="en" u="sng">
                <a:solidFill>
                  <a:srgbClr val="A61C00"/>
                </a:solidFill>
                <a:latin typeface="Josefin Sans"/>
                <a:ea typeface="Josefin Sans"/>
                <a:cs typeface="Josefin Sans"/>
                <a:sym typeface="Josefi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 to learn how.</a:t>
            </a:r>
            <a:endParaRPr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100" b="1"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4294967295"/>
          </p:nvPr>
        </p:nvSpPr>
        <p:spPr>
          <a:xfrm>
            <a:off x="939025" y="2289625"/>
            <a:ext cx="4212600" cy="96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2.</a:t>
            </a:r>
            <a:r>
              <a:rPr lang="en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When your book is available, a </a:t>
            </a:r>
            <a:endParaRPr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 librarian will email you to schedule a </a:t>
            </a:r>
            <a:endParaRPr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 book pick up.</a:t>
            </a:r>
            <a:r>
              <a:rPr lang="en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b="1"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4294967295"/>
          </p:nvPr>
        </p:nvSpPr>
        <p:spPr>
          <a:xfrm>
            <a:off x="1035775" y="3166950"/>
            <a:ext cx="4462500" cy="129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3. </a:t>
            </a:r>
            <a:r>
              <a:rPr lang="en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Come to our </a:t>
            </a:r>
            <a:r>
              <a:rPr lang="en" b="1">
                <a:solidFill>
                  <a:srgbClr val="980000"/>
                </a:solidFill>
                <a:latin typeface="Josefin Sans"/>
                <a:ea typeface="Josefin Sans"/>
                <a:cs typeface="Josefin Sans"/>
                <a:sym typeface="Josefin Sans"/>
              </a:rPr>
              <a:t>Contactless Curbside Pickup</a:t>
            </a:r>
            <a:r>
              <a:rPr lang="en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 to get your book! Pickup is each Monday, 11:00 AM to 2:00 PM, or by appointment. </a:t>
            </a:r>
            <a:endParaRPr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124900" y="946025"/>
            <a:ext cx="26361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A61C00"/>
                </a:solidFill>
                <a:latin typeface="Josefin Sans"/>
                <a:ea typeface="Josefin Sans"/>
                <a:cs typeface="Josefin Sans"/>
                <a:sym typeface="Josefi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 a team</a:t>
            </a:r>
            <a:r>
              <a:rPr lang="en" sz="1700">
                <a:solidFill>
                  <a:srgbClr val="A61C00"/>
                </a:solidFill>
                <a:latin typeface="Josefin Sans"/>
                <a:ea typeface="Josefin Sans"/>
                <a:cs typeface="Josefin Sans"/>
                <a:sym typeface="Josefin Sans"/>
              </a:rPr>
              <a:t>,</a:t>
            </a:r>
            <a:r>
              <a:rPr lang="en" sz="17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 read great books, &amp; compete in a spring trivia contest with teams from 5 other FCPS middle schools!</a:t>
            </a:r>
            <a:endParaRPr sz="1700"/>
          </a:p>
        </p:txBody>
      </p:sp>
      <p:sp>
        <p:nvSpPr>
          <p:cNvPr id="71" name="Google Shape;71;p14"/>
          <p:cNvSpPr txBox="1"/>
          <p:nvPr/>
        </p:nvSpPr>
        <p:spPr>
          <a:xfrm>
            <a:off x="6154900" y="3054075"/>
            <a:ext cx="27375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A61C00"/>
                </a:solidFill>
                <a:latin typeface="Josefin Sans"/>
                <a:ea typeface="Josefin Sans"/>
                <a:cs typeface="Josefin Sans"/>
                <a:sym typeface="Josefi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 the librarians and your friends</a:t>
            </a:r>
            <a:r>
              <a:rPr lang="en" sz="17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, talk about what you’re reading, get book suggestions, &amp; hear about new books.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body" idx="4294967295"/>
          </p:nvPr>
        </p:nvSpPr>
        <p:spPr>
          <a:xfrm>
            <a:off x="6110925" y="762325"/>
            <a:ext cx="2692800" cy="12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Meet the librarians in our Google Classrooms for research help, book suggestions, or just to chat.</a:t>
            </a:r>
            <a:endParaRPr sz="14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</a:pPr>
            <a:r>
              <a:rPr lang="en"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Tu-Fr at lunch &amp; </a:t>
            </a:r>
            <a:endParaRPr sz="14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</a:pPr>
            <a:r>
              <a:rPr lang="en"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on even days during Hawks Nest, 9:45-10:20.</a:t>
            </a:r>
            <a:endParaRPr sz="14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6175425" y="3136075"/>
            <a:ext cx="2523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Email us anytime. We usually respond to within 24 hours, often within a few minutes. </a:t>
            </a:r>
            <a:endParaRPr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Kathy Brinkman: </a:t>
            </a:r>
            <a:r>
              <a:rPr lang="en" u="sng">
                <a:solidFill>
                  <a:srgbClr val="A61C00"/>
                </a:solidFill>
                <a:latin typeface="Josefin Sans"/>
                <a:ea typeface="Josefin Sans"/>
                <a:cs typeface="Josefin Sans"/>
                <a:sym typeface="Josefi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kmbrinkman1@fcps.edu</a:t>
            </a:r>
            <a:endParaRPr>
              <a:solidFill>
                <a:srgbClr val="A61C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Cindy Carlson: </a:t>
            </a:r>
            <a:r>
              <a:rPr lang="en" u="sng">
                <a:solidFill>
                  <a:srgbClr val="A61C00"/>
                </a:solidFill>
                <a:latin typeface="Josefin Sans"/>
                <a:ea typeface="Josefin Sans"/>
                <a:cs typeface="Josefin Sans"/>
                <a:sym typeface="Josefi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cbcarlson1@fcps.edu</a:t>
            </a:r>
            <a:endParaRPr>
              <a:solidFill>
                <a:srgbClr val="A61C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4294967295"/>
          </p:nvPr>
        </p:nvSpPr>
        <p:spPr>
          <a:xfrm>
            <a:off x="895400" y="1389025"/>
            <a:ext cx="4700100" cy="332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Students can also work on our independent, asynchronous, challenges: The </a:t>
            </a:r>
            <a:r>
              <a:rPr lang="en" sz="2000" b="1" u="sng">
                <a:solidFill>
                  <a:srgbClr val="A61C00"/>
                </a:solidFill>
                <a:latin typeface="Josefin Sans"/>
                <a:ea typeface="Josefin Sans"/>
                <a:cs typeface="Josefin Sans"/>
                <a:sym typeface="Josefi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Great Library Online Scavenger Hunt (GLOSH)</a:t>
            </a:r>
            <a:r>
              <a:rPr lang="en" sz="20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, to learn library skills and collect achievement badges, and the</a:t>
            </a:r>
            <a:r>
              <a:rPr lang="en" sz="2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" sz="2000" b="1" u="sng">
                <a:solidFill>
                  <a:srgbClr val="A61C00"/>
                </a:solidFill>
                <a:latin typeface="Josefin Sans"/>
                <a:ea typeface="Josefin Sans"/>
                <a:cs typeface="Josefin Sans"/>
                <a:sym typeface="Josefi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 Picture Challenges</a:t>
            </a:r>
            <a:r>
              <a:rPr lang="en" sz="2000">
                <a:solidFill>
                  <a:srgbClr val="274E13"/>
                </a:solidFill>
                <a:latin typeface="Josefin Sans"/>
                <a:ea typeface="Josefin Sans"/>
                <a:cs typeface="Josefin Sans"/>
                <a:sym typeface="Josefin Sans"/>
              </a:rPr>
              <a:t>, </a:t>
            </a:r>
            <a:r>
              <a:rPr lang="en" sz="20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to use critical thinking and detective skills to answer questions and earn                          Jolly Ranchers.</a:t>
            </a:r>
            <a:endParaRPr sz="2000"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On-screen Show (16:9)</PresentationFormat>
  <Paragraphs>35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Jua</vt:lpstr>
      <vt:lpstr>Josefin Sans</vt:lpstr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Kathy B</cp:lastModifiedBy>
  <cp:revision>1</cp:revision>
  <dcterms:modified xsi:type="dcterms:W3CDTF">2021-02-02T19:43:42Z</dcterms:modified>
</cp:coreProperties>
</file>